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83" r:id="rId4"/>
    <p:sldId id="290" r:id="rId5"/>
    <p:sldId id="287" r:id="rId6"/>
    <p:sldId id="289" r:id="rId7"/>
    <p:sldId id="29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6EB54-8680-4F13-BD69-E15F0842D7F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61928-0894-45D9-942A-019E195BF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8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79518-D477-476D-A0F0-C3778422075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6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7254AE-0D1D-4D1E-969E-AAF5BC79B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13172E2-527E-4741-8AF6-1896BBFCC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A1A296-B094-4DAA-82A6-4C93A009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18BFA3-6496-44B6-9B1A-DA6D837D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95242B-0BE6-42EB-8CB9-3CAFA1BD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6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8F3A2E-2A3D-4BC0-A130-9F811AA7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2DA86E6-17EC-424E-97B1-8194FF381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FE1AAC-EB4D-4D24-BB3B-ED5AEC3B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E5915B-6852-4C96-8687-4D3488A4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2519BC-59A6-4EAB-AFC6-0943624C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4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2E7BFD2-EF67-42D9-9E61-76E11EFA2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1F26F8E-FD5B-43C5-A7DE-3CA706FD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33BB2F-F134-44E3-9805-543268BF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346CB5-D447-4E3D-87AD-0A8FAD92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C09662-6AF4-44E9-9F33-4609EF3C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9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174CD-295F-401C-A154-9EA117C2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C95D3D-014A-4B2B-A82E-FBDA8408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094313-47F0-4672-BE98-7699DEFB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28404C-30CA-478C-849A-FE5472C1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544152-2E9A-4549-84C1-87A3D136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7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D0070C-F1D4-48C8-8F5D-2B922776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C52985-F948-4902-B704-CEC76AA8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54F75F-F25D-473B-9DAF-778CE548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29C28B-A09F-4877-9F60-7356BB1F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967BCC-0FD4-4AC0-9DCB-3F45FE03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5732B1-E922-478D-860F-B5A80A98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64862E-13D5-46CB-9386-253A6955C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E591E56-BC96-4F20-B86E-EB028D396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98DADA-21A1-46D8-A752-94C0D6A4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93B9A8-1814-416C-8C5C-3E862862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966ADD-18D2-4033-8470-1E684192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7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D08099-181A-4CCD-8D18-5143C0CE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DE16CA4-FE49-4DB0-8E7E-D0AE456E7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4746EC5-8F3C-4939-94A5-023A4E996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A3F0216-E2AA-4321-A963-405633260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656121-BF4F-4534-8C22-EDF97C7E7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E295519-7ECB-4F90-826A-30F9133C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6E65CC0-34E1-485E-82AE-440280E7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1516E52-D92D-4E89-AA95-7B600CB0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5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13DE2F-85F2-482D-8F02-89B50FF7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B7B5F76-E21E-4319-94BF-EF78CA2C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11A7570-1A38-4D92-AD18-B0F7A134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009E87-237A-4C6A-A344-D78C77CB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0D78E82-9826-4A7D-82AA-9DDA617E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038675C-BBAF-4C37-BCE9-DF8B2EC5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E2CDF8-6202-49C9-99E4-F1E178B4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5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AD4D34-8468-4176-B9FF-5CC05BF9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C72305-05F2-4712-ADB2-CCD67190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DC6604-863D-41C1-AFD1-56D8CB100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82A2736-9CF1-4AE9-BA3A-28D09913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1B7EB7-6951-42B0-8873-2991943D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5DE408-2EBF-43DA-9C43-46F88208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9D53C8-71FE-40F0-82A8-E9882782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8807F3-FDB8-461E-AABF-01B5209B3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CEFFBE6-DB69-446E-89D4-FA6CC7E0C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FFE245F-BBA1-4309-B1D9-7BCE18E5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CE90E91-3BC8-4A94-9B2A-5CC795EE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C72595C-4795-4B86-8223-5F39B606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A4ED9C-F244-490A-BD3F-AB36E283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745CBC-76A7-4301-A7A2-B815BEA07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775C1D-E7B8-4216-9972-13310BC4D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60C5-364B-416B-A92A-C4FFA40681DA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211198-8183-4B79-851C-4B41B1109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CCC498-6D99-4467-91AD-8CC71AAAF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008-635C-4EEF-9314-B87CA1FF5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fpmp.ru/micro-loa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300121@mai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8CEA0-65A6-460A-843A-E3836747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684" y="623373"/>
            <a:ext cx="7865807" cy="40243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МИКРОЗАЙМЫ 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условия в период действия режима повышенной готовности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8997040-1405-4144-9BCD-87921BF218A6}"/>
              </a:ext>
            </a:extLst>
          </p:cNvPr>
          <p:cNvSpPr/>
          <p:nvPr/>
        </p:nvSpPr>
        <p:spPr>
          <a:xfrm>
            <a:off x="471948" y="1114383"/>
            <a:ext cx="1632897" cy="562429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266B2ABD-FBAB-4D3E-AE37-7D23947088F3}"/>
              </a:ext>
            </a:extLst>
          </p:cNvPr>
          <p:cNvSpPr/>
          <p:nvPr/>
        </p:nvSpPr>
        <p:spPr>
          <a:xfrm>
            <a:off x="482148" y="1778302"/>
            <a:ext cx="1622697" cy="35369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B3DD0F10-6588-4D7D-A760-801C65CE63F3}"/>
              </a:ext>
            </a:extLst>
          </p:cNvPr>
          <p:cNvSpPr/>
          <p:nvPr/>
        </p:nvSpPr>
        <p:spPr>
          <a:xfrm>
            <a:off x="482148" y="2235647"/>
            <a:ext cx="1622697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251DB48-EE69-4C68-8EFB-D28728B8C0D7}"/>
              </a:ext>
            </a:extLst>
          </p:cNvPr>
          <p:cNvSpPr/>
          <p:nvPr/>
        </p:nvSpPr>
        <p:spPr>
          <a:xfrm>
            <a:off x="2222091" y="1125302"/>
            <a:ext cx="9729943" cy="55151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СМСП, зарегистрированные и осуществляющие свою деятельность на территории Ивановской области, либо СМСП из других регионов, имеющие обособленные подразделения и уплачивающие налоги в бюджет Ивановской области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A74F89-0F34-4458-AE48-800E640C656A}"/>
              </a:ext>
            </a:extLst>
          </p:cNvPr>
          <p:cNvSpPr/>
          <p:nvPr/>
        </p:nvSpPr>
        <p:spPr>
          <a:xfrm>
            <a:off x="482147" y="2721090"/>
            <a:ext cx="1622697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D43BF4D9-5371-4F19-8966-107F13A4E747}"/>
              </a:ext>
            </a:extLst>
          </p:cNvPr>
          <p:cNvSpPr/>
          <p:nvPr/>
        </p:nvSpPr>
        <p:spPr>
          <a:xfrm>
            <a:off x="471947" y="3953211"/>
            <a:ext cx="2054941" cy="43373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C93F0B14-8E7E-4637-AE6C-0E31F82778CC}"/>
              </a:ext>
            </a:extLst>
          </p:cNvPr>
          <p:cNvSpPr/>
          <p:nvPr/>
        </p:nvSpPr>
        <p:spPr>
          <a:xfrm>
            <a:off x="461743" y="4481855"/>
            <a:ext cx="1632897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217B6CD4-3134-4999-946D-EE84CFC7B309}"/>
              </a:ext>
            </a:extLst>
          </p:cNvPr>
          <p:cNvSpPr/>
          <p:nvPr/>
        </p:nvSpPr>
        <p:spPr>
          <a:xfrm>
            <a:off x="461746" y="5026566"/>
            <a:ext cx="2054941" cy="120806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КРИТЕРИИ ПРИОРИТЕТНЫХ ПРОЕКТОВ</a:t>
            </a: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491893FB-B2F7-4B12-BF6B-7C662AE92D3E}"/>
              </a:ext>
            </a:extLst>
          </p:cNvPr>
          <p:cNvSpPr/>
          <p:nvPr/>
        </p:nvSpPr>
        <p:spPr>
          <a:xfrm>
            <a:off x="2222091" y="1740793"/>
            <a:ext cx="9729943" cy="45289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ПОПОЛНЕНИЕ ОБОРОТНЫХ СРЕДСТВ, ИНВЕСТИЦИОННЫЕ ЦЕЛИ, РЕФИНАНСИРОВАНИЕ КРЕДИТОВ, ЛИЗИНГА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DFA0394B-218B-4B1C-BB4A-D94A7482F1DF}"/>
              </a:ext>
            </a:extLst>
          </p:cNvPr>
          <p:cNvSpPr/>
          <p:nvPr/>
        </p:nvSpPr>
        <p:spPr>
          <a:xfrm>
            <a:off x="2222091" y="2253461"/>
            <a:ext cx="9729943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 руб.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EE176207-821B-48CD-BC1C-C329C13BA7C7}"/>
              </a:ext>
            </a:extLst>
          </p:cNvPr>
          <p:cNvSpPr/>
          <p:nvPr/>
        </p:nvSpPr>
        <p:spPr>
          <a:xfrm>
            <a:off x="2222091" y="2699942"/>
            <a:ext cx="9729943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8D7B2D0A-41C2-4EF7-8F6C-A9CFBF326CDD}"/>
              </a:ext>
            </a:extLst>
          </p:cNvPr>
          <p:cNvSpPr/>
          <p:nvPr/>
        </p:nvSpPr>
        <p:spPr>
          <a:xfrm>
            <a:off x="2276634" y="4486441"/>
            <a:ext cx="9738385" cy="44062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ГРАФИК </a:t>
            </a:r>
          </a:p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возможна отсрочка по погашению основного долга 6 месяцев 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7BEC40BC-594D-41AA-AABE-DE015C361AE1}"/>
              </a:ext>
            </a:extLst>
          </p:cNvPr>
          <p:cNvSpPr/>
          <p:nvPr/>
        </p:nvSpPr>
        <p:spPr>
          <a:xfrm>
            <a:off x="2222091" y="3127805"/>
            <a:ext cx="9738385" cy="72083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заемщиков – приоритетных проектов </a:t>
            </a:r>
            <a:r>
              <a:rPr lang="ru-RU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моногородов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залога - 2,125% годовых, под поручительство – 4,0% годовых;</a:t>
            </a:r>
          </a:p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заемщиков – приоритетных проектов из других городов области – 4,0% годовых;</a:t>
            </a:r>
          </a:p>
          <a:p>
            <a:pPr algn="ctr"/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иных случаях  - 4, 25% годовых 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B2AEF338-BB98-42D5-AF41-DB2A9D2E2C56}"/>
              </a:ext>
            </a:extLst>
          </p:cNvPr>
          <p:cNvSpPr/>
          <p:nvPr/>
        </p:nvSpPr>
        <p:spPr>
          <a:xfrm>
            <a:off x="2741161" y="5026566"/>
            <a:ext cx="9273858" cy="120806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резиденты ТОСЭР «Южа», «Наволоки»    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экспортеры      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ж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енщины – самозанятые</a:t>
            </a:r>
            <a:endParaRPr lang="ru-RU" sz="1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индивидуальные предприниматели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женщины    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с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обственник предприятия - женщина и она же  - его директор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члены сельхозкооперативов     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социальные предприниматели и  об этом есть сведения в Реестре СМСП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предприниматели и самозанятые в сфере туризма, экологии или спорта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3323B383-3D16-47B1-AFAA-6F5DF4739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" y="55403"/>
            <a:ext cx="1550258" cy="900000"/>
          </a:xfrm>
          <a:prstGeom prst="rect">
            <a:avLst/>
          </a:prstGeom>
          <a:noFill/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7FB4E5A9-3F87-4DF4-8343-49D377890D5B}"/>
              </a:ext>
            </a:extLst>
          </p:cNvPr>
          <p:cNvSpPr txBox="1">
            <a:spLocks/>
          </p:cNvSpPr>
          <p:nvPr/>
        </p:nvSpPr>
        <p:spPr>
          <a:xfrm>
            <a:off x="2222091" y="233283"/>
            <a:ext cx="9792928" cy="402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ИВАНОВСКИЙ ГОСУДАРСТВЕННЫЙ ФОНД ПОДДЕРЖКИ МАЛОГО ПРЕДПРИНИМАТЕЛЬСТВА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7884A4F7-EC1A-4B6E-9DFA-9D9ABCC1EF7C}"/>
              </a:ext>
            </a:extLst>
          </p:cNvPr>
          <p:cNvSpPr/>
          <p:nvPr/>
        </p:nvSpPr>
        <p:spPr>
          <a:xfrm>
            <a:off x="471947" y="3127805"/>
            <a:ext cx="1632897" cy="713103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D2AB58E9-5BAA-47A7-9983-FC7481157871}"/>
              </a:ext>
            </a:extLst>
          </p:cNvPr>
          <p:cNvSpPr/>
          <p:nvPr/>
        </p:nvSpPr>
        <p:spPr>
          <a:xfrm>
            <a:off x="2678176" y="3957539"/>
            <a:ext cx="9273858" cy="44062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имущества, поручительство третьих лиц, при сумме займа до 500 тыс. руб.  - только поручительство, </a:t>
            </a:r>
          </a:p>
          <a:p>
            <a:pPr algn="ctr"/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сумме займа до 200 тыс. руб.  - без обеспечения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623BFD25-7A78-4595-A447-778C42D4287B}"/>
              </a:ext>
            </a:extLst>
          </p:cNvPr>
          <p:cNvSpPr/>
          <p:nvPr/>
        </p:nvSpPr>
        <p:spPr>
          <a:xfrm>
            <a:off x="482147" y="6320919"/>
            <a:ext cx="1622698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CE2A58C8-5259-4E56-9071-068DE2022DE8}"/>
              </a:ext>
            </a:extLst>
          </p:cNvPr>
          <p:cNvSpPr/>
          <p:nvPr/>
        </p:nvSpPr>
        <p:spPr>
          <a:xfrm>
            <a:off x="2222091" y="6343523"/>
            <a:ext cx="9792928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http://www.igfpmp.ru/micro-loan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153037, г. Иваново, </a:t>
            </a:r>
            <a:r>
              <a:rPr lang="ru-RU" sz="120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Шереметевский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пр., д. 85Г  (4932) 30-89-34, 66-67-67, </a:t>
            </a:r>
            <a:r>
              <a:rPr lang="en-US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300121@mail.ru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032803-4200-4AB3-B77B-DB42E7971139}"/>
              </a:ext>
            </a:extLst>
          </p:cNvPr>
          <p:cNvSpPr txBox="1"/>
          <p:nvPr/>
        </p:nvSpPr>
        <p:spPr>
          <a:xfrm>
            <a:off x="176980" y="370"/>
            <a:ext cx="125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Февраль2021</a:t>
            </a:r>
          </a:p>
        </p:txBody>
      </p:sp>
    </p:spTree>
    <p:extLst>
      <p:ext uri="{BB962C8B-B14F-4D97-AF65-F5344CB8AC3E}">
        <p14:creationId xmlns:p14="http://schemas.microsoft.com/office/powerpoint/2010/main" val="39437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8CEA0-65A6-460A-843A-E3836747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684" y="639097"/>
            <a:ext cx="7865807" cy="38670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 «СВОЕ ДЕЛО» - ПРОЕКТ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8997040-1405-4144-9BCD-87921BF218A6}"/>
              </a:ext>
            </a:extLst>
          </p:cNvPr>
          <p:cNvSpPr/>
          <p:nvPr/>
        </p:nvSpPr>
        <p:spPr>
          <a:xfrm>
            <a:off x="471948" y="1114383"/>
            <a:ext cx="2044740" cy="9144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266B2ABD-FBAB-4D3E-AE37-7D23947088F3}"/>
              </a:ext>
            </a:extLst>
          </p:cNvPr>
          <p:cNvSpPr/>
          <p:nvPr/>
        </p:nvSpPr>
        <p:spPr>
          <a:xfrm>
            <a:off x="471948" y="2117363"/>
            <a:ext cx="2044740" cy="35369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B3DD0F10-6588-4D7D-A760-801C65CE63F3}"/>
              </a:ext>
            </a:extLst>
          </p:cNvPr>
          <p:cNvSpPr/>
          <p:nvPr/>
        </p:nvSpPr>
        <p:spPr>
          <a:xfrm>
            <a:off x="471949" y="2557796"/>
            <a:ext cx="2054940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251DB48-EE69-4C68-8EFB-D28728B8C0D7}"/>
              </a:ext>
            </a:extLst>
          </p:cNvPr>
          <p:cNvSpPr/>
          <p:nvPr/>
        </p:nvSpPr>
        <p:spPr>
          <a:xfrm>
            <a:off x="2712683" y="1067819"/>
            <a:ext cx="9273857" cy="9144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Физические лица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предприниматели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применяющие специальный налоговый режим «Налог на профессиональный доход», осуществляющие деятельность на территории Ивановской области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A74F89-0F34-4458-AE48-800E640C656A}"/>
              </a:ext>
            </a:extLst>
          </p:cNvPr>
          <p:cNvSpPr/>
          <p:nvPr/>
        </p:nvSpPr>
        <p:spPr>
          <a:xfrm>
            <a:off x="461743" y="3057137"/>
            <a:ext cx="2054941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D43BF4D9-5371-4F19-8966-107F13A4E747}"/>
              </a:ext>
            </a:extLst>
          </p:cNvPr>
          <p:cNvSpPr/>
          <p:nvPr/>
        </p:nvSpPr>
        <p:spPr>
          <a:xfrm>
            <a:off x="471947" y="3953211"/>
            <a:ext cx="2054941" cy="43373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C93F0B14-8E7E-4637-AE6C-0E31F82778CC}"/>
              </a:ext>
            </a:extLst>
          </p:cNvPr>
          <p:cNvSpPr/>
          <p:nvPr/>
        </p:nvSpPr>
        <p:spPr>
          <a:xfrm>
            <a:off x="461743" y="4481855"/>
            <a:ext cx="2054941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217B6CD4-3134-4999-946D-EE84CFC7B309}"/>
              </a:ext>
            </a:extLst>
          </p:cNvPr>
          <p:cNvSpPr/>
          <p:nvPr/>
        </p:nvSpPr>
        <p:spPr>
          <a:xfrm>
            <a:off x="461747" y="5026566"/>
            <a:ext cx="2054941" cy="168886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ЗАЕМЩИКУ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491893FB-B2F7-4B12-BF6B-7C662AE92D3E}"/>
              </a:ext>
            </a:extLst>
          </p:cNvPr>
          <p:cNvSpPr/>
          <p:nvPr/>
        </p:nvSpPr>
        <p:spPr>
          <a:xfrm>
            <a:off x="2741161" y="2066901"/>
            <a:ext cx="9273858" cy="45289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и развитие предпринимательской деятельности физических лиц,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применяющих специальный налоговый режим «Налог на профессиональный доход» 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DFA0394B-218B-4B1C-BB4A-D94A7482F1DF}"/>
              </a:ext>
            </a:extLst>
          </p:cNvPr>
          <p:cNvSpPr/>
          <p:nvPr/>
        </p:nvSpPr>
        <p:spPr>
          <a:xfrm>
            <a:off x="2741161" y="2571565"/>
            <a:ext cx="9273858" cy="38670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500 тыс. руб.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EE176207-821B-48CD-BC1C-C329C13BA7C7}"/>
              </a:ext>
            </a:extLst>
          </p:cNvPr>
          <p:cNvSpPr/>
          <p:nvPr/>
        </p:nvSpPr>
        <p:spPr>
          <a:xfrm>
            <a:off x="2741161" y="3062586"/>
            <a:ext cx="9273858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 лет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8D7B2D0A-41C2-4EF7-8F6C-A9CFBF326CDD}"/>
              </a:ext>
            </a:extLst>
          </p:cNvPr>
          <p:cNvSpPr/>
          <p:nvPr/>
        </p:nvSpPr>
        <p:spPr>
          <a:xfrm>
            <a:off x="2741161" y="4486441"/>
            <a:ext cx="9273858" cy="44062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ГРАФИК 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возможна отсрочка по погашению основного долга 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7BEC40BC-594D-41AA-AABE-DE015C361AE1}"/>
              </a:ext>
            </a:extLst>
          </p:cNvPr>
          <p:cNvSpPr/>
          <p:nvPr/>
        </p:nvSpPr>
        <p:spPr>
          <a:xfrm>
            <a:off x="2741161" y="3488764"/>
            <a:ext cx="9273858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действия режима повышенной готовности  - 4,25 % годовых 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B2AEF338-BB98-42D5-AF41-DB2A9D2E2C56}"/>
              </a:ext>
            </a:extLst>
          </p:cNvPr>
          <p:cNvSpPr/>
          <p:nvPr/>
        </p:nvSpPr>
        <p:spPr>
          <a:xfrm>
            <a:off x="2741161" y="5026566"/>
            <a:ext cx="9273858" cy="168886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нарушений по ранее предоставленным Фондом займам;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справки из налоговых органов;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просроченной задолженности по </a:t>
            </a: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кредитным договорам, договорам займа и иным финансовым договорам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деятельности не менее 1 месяца;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момента отказа Фондом в предоставлении займа по причинам, связанным с платежеспособностью, прошло не менее 6 месяцев.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3323B383-3D16-47B1-AFAA-6F5DF4739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" y="55403"/>
            <a:ext cx="1550258" cy="900000"/>
          </a:xfrm>
          <a:prstGeom prst="rect">
            <a:avLst/>
          </a:prstGeom>
          <a:noFill/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7FB4E5A9-3F87-4DF4-8343-49D377890D5B}"/>
              </a:ext>
            </a:extLst>
          </p:cNvPr>
          <p:cNvSpPr txBox="1">
            <a:spLocks/>
          </p:cNvSpPr>
          <p:nvPr/>
        </p:nvSpPr>
        <p:spPr>
          <a:xfrm>
            <a:off x="2222091" y="233283"/>
            <a:ext cx="9792928" cy="402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ИВАНОВСКИЙ ГОСУДАРСТВЕННЫЙ ФОНД ПОДДЕРЖКИ МАЛОГО ПРЕДПРИНИМАТЕЛЬСТВА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7884A4F7-EC1A-4B6E-9DFA-9D9ABCC1EF7C}"/>
              </a:ext>
            </a:extLst>
          </p:cNvPr>
          <p:cNvSpPr/>
          <p:nvPr/>
        </p:nvSpPr>
        <p:spPr>
          <a:xfrm>
            <a:off x="471947" y="3499412"/>
            <a:ext cx="2054941" cy="3414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D2AB58E9-5BAA-47A7-9983-FC7481157871}"/>
              </a:ext>
            </a:extLst>
          </p:cNvPr>
          <p:cNvSpPr/>
          <p:nvPr/>
        </p:nvSpPr>
        <p:spPr>
          <a:xfrm>
            <a:off x="2741161" y="3946317"/>
            <a:ext cx="9273858" cy="44062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200 тыс. руб. - без обеспечения;</a:t>
            </a:r>
          </a:p>
          <a:p>
            <a:pPr algn="ctr"/>
            <a:r>
              <a:rPr lang="ru-RU" sz="13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201 до 500 тыс. руб. – с поручительством третьих лиц </a:t>
            </a:r>
            <a:endParaRPr lang="ru-RU" sz="1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3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981895"/>
            <a:ext cx="7771973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rgbClr val="003C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параметры </a:t>
            </a:r>
            <a:br>
              <a:rPr lang="ru-RU" altLang="ru-RU" sz="2700" b="1" dirty="0">
                <a:solidFill>
                  <a:srgbClr val="003C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700" b="1" dirty="0">
                <a:solidFill>
                  <a:srgbClr val="003C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льготного кредитования МСП</a:t>
            </a:r>
            <a:br>
              <a:rPr lang="ru-RU" altLang="ru-RU" sz="2700" b="1" dirty="0">
                <a:solidFill>
                  <a:srgbClr val="003C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800" dirty="0"/>
              <a:t/>
            </a:r>
            <a:br>
              <a:rPr lang="ru-RU" altLang="ru-RU" sz="800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2207568" y="1366173"/>
          <a:ext cx="7776864" cy="4318564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Процентная ставка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кредиту для заемщика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ключевая ставка Банка России, действующая на дату заключения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кредитного договора (соглашения), + 2,75% годовых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802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Цели льготных кредитов 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Инвестиционные и пополнение оборотных средств,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рефинансирование кредита (приоритетные отрасли),на развитие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предпринимательской деятельности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548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Размер кредита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инвестиционные цели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0,5 млн. рублей до 2 млрд. рублей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920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Размер кредита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пополнение оборотных средств 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0,5 млн. рублей до 500 млн. рублей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454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Срок кредитного договора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инвестиционные цели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 10 лет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Срок кредитного договора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пополнение оборотных средств 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 3 лет</a:t>
                      </a:r>
                      <a:endParaRPr lang="ru-RU" sz="1600" dirty="0">
                        <a:effectLst/>
                      </a:endParaRPr>
                    </a:p>
                  </a:txBody>
                  <a:tcPr marL="67637" marR="67637" marT="33819" marB="338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6898569" y="-1018530"/>
            <a:ext cx="252327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7504" y="5690479"/>
            <a:ext cx="7776864" cy="1041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Сбербанк, Банк ВТБ, АО «</a:t>
            </a:r>
            <a:r>
              <a:rPr lang="ru-RU" sz="1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АО «Альфа-Банк», </a:t>
            </a:r>
          </a:p>
          <a:p>
            <a:pPr algn="ctr"/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«Промсвязьбанк», ТКБ Банк, АО МСП Банк, НБД Банк, АО БАНК НБС</a:t>
            </a:r>
          </a:p>
          <a:p>
            <a:pPr algn="ctr"/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 «</a:t>
            </a:r>
            <a:r>
              <a:rPr lang="ru-RU" sz="1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Евроальянс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ПАО Газпромбанк, ПАО Банк «ФК Открытие»,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45871"/>
            <a:ext cx="1152000" cy="720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09296" y="125582"/>
            <a:ext cx="4572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003C86"/>
                </a:solidFill>
                <a:latin typeface="Arial" panose="020B0604020202020204" pitchFamily="34" charset="0"/>
              </a:rPr>
              <a:t>Министерство экономического развития</a:t>
            </a:r>
            <a:br>
              <a:rPr lang="ru-RU" sz="1100" b="1" dirty="0">
                <a:solidFill>
                  <a:srgbClr val="003C86"/>
                </a:solidFill>
                <a:latin typeface="Arial" panose="020B0604020202020204" pitchFamily="34" charset="0"/>
              </a:rPr>
            </a:br>
            <a:r>
              <a:rPr lang="ru-RU" sz="1100" b="1" dirty="0">
                <a:solidFill>
                  <a:srgbClr val="404040"/>
                </a:solidFill>
                <a:latin typeface="Arial" panose="020B0604020202020204" pitchFamily="34" charset="0"/>
              </a:rPr>
              <a:t>Российской Федерации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ru-RU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703512" y="692697"/>
            <a:ext cx="7920880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46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09296" y="125582"/>
            <a:ext cx="4572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003C86"/>
                </a:solidFill>
                <a:latin typeface="Arial" panose="020B0604020202020204" pitchFamily="34" charset="0"/>
              </a:rPr>
              <a:t>Министерство экономического развития</a:t>
            </a:r>
            <a:br>
              <a:rPr lang="ru-RU" sz="1100" b="1" dirty="0">
                <a:solidFill>
                  <a:srgbClr val="003C86"/>
                </a:solidFill>
                <a:latin typeface="Arial" panose="020B0604020202020204" pitchFamily="34" charset="0"/>
              </a:rPr>
            </a:br>
            <a:r>
              <a:rPr lang="ru-RU" sz="1100" b="1" dirty="0">
                <a:solidFill>
                  <a:srgbClr val="404040"/>
                </a:solidFill>
                <a:latin typeface="Arial" panose="020B0604020202020204" pitchFamily="34" charset="0"/>
              </a:rPr>
              <a:t>Российской Федерации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ru-RU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228" y="115275"/>
            <a:ext cx="1152244" cy="7193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692696"/>
            <a:ext cx="7937680" cy="18290"/>
          </a:xfrm>
          <a:prstGeom prst="rect">
            <a:avLst/>
          </a:prstGeom>
        </p:spPr>
      </p:pic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952311" y="1556792"/>
            <a:ext cx="7886700" cy="4752528"/>
          </a:xfrm>
        </p:spPr>
        <p:txBody>
          <a:bodyPr numCol="2" anchor="ctr">
            <a:noAutofit/>
          </a:bodyPr>
          <a:lstStyle/>
          <a:p>
            <a:pPr marL="0" indent="0" algn="ctr">
              <a:buNone/>
            </a:pPr>
            <a:r>
              <a:rPr lang="ru-RU" sz="1800" dirty="0"/>
              <a:t>Сельское хозяйство</a:t>
            </a:r>
          </a:p>
          <a:p>
            <a:pPr marL="0" indent="0" algn="ctr">
              <a:buNone/>
            </a:pPr>
            <a:r>
              <a:rPr lang="ru-RU" sz="1800" dirty="0"/>
              <a:t> Строительство  </a:t>
            </a:r>
          </a:p>
          <a:p>
            <a:pPr marL="0" indent="0" algn="ctr">
              <a:buNone/>
            </a:pPr>
            <a:r>
              <a:rPr lang="ru-RU" sz="1800" dirty="0"/>
              <a:t>Здравоохранение </a:t>
            </a:r>
          </a:p>
          <a:p>
            <a:pPr marL="0" indent="0" algn="ctr">
              <a:buNone/>
            </a:pPr>
            <a:r>
              <a:rPr lang="ru-RU" sz="1800" dirty="0"/>
              <a:t>Образование </a:t>
            </a:r>
          </a:p>
          <a:p>
            <a:pPr marL="0" indent="0" algn="ctr">
              <a:buNone/>
            </a:pPr>
            <a:r>
              <a:rPr lang="ru-RU" sz="1800" dirty="0"/>
              <a:t>Обрабатывающее производство  </a:t>
            </a:r>
          </a:p>
          <a:p>
            <a:pPr marL="0" indent="0" algn="ctr">
              <a:buNone/>
            </a:pPr>
            <a:r>
              <a:rPr lang="ru-RU" sz="1800" dirty="0"/>
              <a:t>Услуги в сфере туризма </a:t>
            </a:r>
          </a:p>
          <a:p>
            <a:pPr marL="0" indent="0" algn="ctr">
              <a:buNone/>
            </a:pPr>
            <a:r>
              <a:rPr lang="ru-RU" sz="1800" dirty="0"/>
              <a:t>Деятельность в области культуры, спорта  </a:t>
            </a:r>
          </a:p>
          <a:p>
            <a:pPr marL="0" indent="0" algn="ctr">
              <a:buNone/>
            </a:pPr>
            <a:r>
              <a:rPr lang="ru-RU" sz="1800" dirty="0"/>
              <a:t>Деятельность профессиональная, научная и техническая </a:t>
            </a:r>
          </a:p>
          <a:p>
            <a:pPr marL="0" indent="0" algn="ctr">
              <a:buNone/>
            </a:pPr>
            <a:r>
              <a:rPr lang="ru-RU" sz="1800" dirty="0"/>
              <a:t>Информация и связь  </a:t>
            </a:r>
          </a:p>
          <a:p>
            <a:pPr marL="0" indent="0" algn="ctr">
              <a:buNone/>
            </a:pPr>
            <a:r>
              <a:rPr lang="ru-RU" sz="1800" dirty="0"/>
              <a:t>Транспортировка и хранение </a:t>
            </a:r>
          </a:p>
          <a:p>
            <a:pPr marL="0" indent="0" algn="ctr">
              <a:buNone/>
            </a:pPr>
            <a:r>
              <a:rPr lang="ru-RU" sz="1800" dirty="0"/>
              <a:t>Водоснабжение, водоотведение, организация сбора, обработки и утилизации отходов </a:t>
            </a:r>
          </a:p>
          <a:p>
            <a:pPr marL="0" indent="0" algn="ctr">
              <a:buNone/>
            </a:pPr>
            <a:r>
              <a:rPr lang="ru-RU" sz="1800" dirty="0"/>
              <a:t>Деятельность гостиниц и предприятий общественного питания </a:t>
            </a:r>
          </a:p>
          <a:p>
            <a:pPr marL="0" indent="0" algn="ctr">
              <a:buNone/>
            </a:pPr>
            <a:r>
              <a:rPr lang="ru-RU" sz="1800" dirty="0"/>
              <a:t>Деятельность в сфере бытовых услуг  </a:t>
            </a:r>
          </a:p>
          <a:p>
            <a:pPr marL="0" indent="0" algn="ctr">
              <a:buNone/>
            </a:pPr>
            <a:r>
              <a:rPr lang="ru-RU" sz="1800" dirty="0"/>
              <a:t>Производство и распределение электроэнергии, газа и воды  </a:t>
            </a:r>
          </a:p>
          <a:p>
            <a:pPr marL="0" indent="0" algn="ctr">
              <a:buNone/>
            </a:pPr>
            <a:r>
              <a:rPr lang="ru-RU" sz="1800" dirty="0"/>
              <a:t>Розничная/оптовая торговля при условии заключения кредитного договора(соглашения) на инвестиционные цели  </a:t>
            </a:r>
          </a:p>
          <a:p>
            <a:pPr marL="0" indent="0" algn="ctr">
              <a:buNone/>
            </a:pPr>
            <a:r>
              <a:rPr lang="ru-RU" sz="1800" dirty="0"/>
              <a:t>Розничная торговля на территории моногородов </a:t>
            </a:r>
          </a:p>
          <a:p>
            <a:pPr marL="0" indent="0" algn="ctr">
              <a:buNone/>
            </a:pPr>
            <a:r>
              <a:rPr lang="ru-RU" sz="1800" dirty="0"/>
              <a:t>Предоставление в аренду собственного недвижимого имущества </a:t>
            </a:r>
            <a:r>
              <a:rPr lang="ru-RU" sz="1400" dirty="0"/>
              <a:t>(кроме ЗУ и жилых помещений) </a:t>
            </a:r>
          </a:p>
          <a:p>
            <a:pPr marL="0" indent="0" algn="ctr">
              <a:buNone/>
            </a:pPr>
            <a:r>
              <a:rPr lang="ru-RU" sz="1800" dirty="0"/>
              <a:t>Розничная торговля, осуществляемая </a:t>
            </a:r>
            <a:r>
              <a:rPr lang="ru-RU" sz="1800" dirty="0" err="1"/>
              <a:t>микропредприятиями</a:t>
            </a:r>
            <a:endParaRPr lang="ru-RU" sz="1800" dirty="0"/>
          </a:p>
          <a:p>
            <a:pPr marL="0" indent="0" algn="ctr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3512" y="856448"/>
            <a:ext cx="7937680" cy="60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346121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9" y="163487"/>
            <a:ext cx="5907401" cy="720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423592" y="1052737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ru-RU" b="1" dirty="0">
                <a:solidFill>
                  <a:srgbClr val="9C674E"/>
                </a:solidFill>
                <a:latin typeface="Arial-BoldMT"/>
              </a:rPr>
              <a:t>Льготные процентные ставки</a:t>
            </a:r>
            <a:br>
              <a:rPr lang="ru-RU" b="1" dirty="0">
                <a:solidFill>
                  <a:srgbClr val="9C674E"/>
                </a:solidFill>
                <a:latin typeface="Arial-BoldMT"/>
              </a:rPr>
            </a:br>
            <a:r>
              <a:rPr lang="ru-RU" sz="2200" b="1" dirty="0">
                <a:solidFill>
                  <a:srgbClr val="9C674E"/>
                </a:solidFill>
                <a:latin typeface="Arial-BoldMT"/>
              </a:rPr>
              <a:t>6</a:t>
            </a:r>
            <a:r>
              <a:rPr lang="ru-RU" sz="2200" dirty="0">
                <a:solidFill>
                  <a:srgbClr val="9C674E"/>
                </a:solidFill>
                <a:latin typeface="ArialMT"/>
              </a:rPr>
              <a:t>% годовых </a:t>
            </a:r>
            <a:r>
              <a:rPr lang="ru-RU" sz="2200" dirty="0">
                <a:solidFill>
                  <a:srgbClr val="7F7F7F"/>
                </a:solidFill>
                <a:latin typeface="ArialMT"/>
              </a:rPr>
              <a:t>для российского оборудования</a:t>
            </a:r>
            <a:br>
              <a:rPr lang="ru-RU" sz="2200" dirty="0">
                <a:solidFill>
                  <a:srgbClr val="7F7F7F"/>
                </a:solidFill>
                <a:latin typeface="ArialMT"/>
              </a:rPr>
            </a:br>
            <a:r>
              <a:rPr lang="ru-RU" sz="2200" b="1" dirty="0">
                <a:solidFill>
                  <a:srgbClr val="9C674E"/>
                </a:solidFill>
                <a:latin typeface="Arial-BoldMT"/>
              </a:rPr>
              <a:t>8</a:t>
            </a:r>
            <a:r>
              <a:rPr lang="ru-RU" sz="2200" dirty="0">
                <a:solidFill>
                  <a:srgbClr val="9C674E"/>
                </a:solidFill>
                <a:latin typeface="ArialMT"/>
              </a:rPr>
              <a:t>% годовых </a:t>
            </a:r>
            <a:r>
              <a:rPr lang="ru-RU" sz="2200" dirty="0">
                <a:solidFill>
                  <a:srgbClr val="7F7F7F"/>
                </a:solidFill>
                <a:latin typeface="ArialMT"/>
              </a:rPr>
              <a:t>для иностранного оборудования</a:t>
            </a:r>
            <a:br>
              <a:rPr lang="ru-RU" sz="2200" dirty="0">
                <a:solidFill>
                  <a:srgbClr val="7F7F7F"/>
                </a:solidFill>
                <a:latin typeface="ArialMT"/>
              </a:rPr>
            </a:br>
            <a:r>
              <a:rPr lang="ru-RU" sz="2200" b="1" dirty="0">
                <a:solidFill>
                  <a:srgbClr val="FF0000"/>
                </a:solidFill>
                <a:latin typeface="ArialMT"/>
              </a:rPr>
              <a:t>0,</a:t>
            </a:r>
            <a:r>
              <a:rPr lang="ru-RU" sz="2200" b="1" dirty="0">
                <a:solidFill>
                  <a:srgbClr val="FF0000"/>
                </a:solidFill>
                <a:latin typeface="Arial-BoldMT"/>
              </a:rPr>
              <a:t>5</a:t>
            </a:r>
            <a:r>
              <a:rPr lang="ru-RU" sz="2200" b="1" dirty="0">
                <a:solidFill>
                  <a:srgbClr val="9C674E"/>
                </a:solidFill>
                <a:latin typeface="Arial-BoldMT"/>
              </a:rPr>
              <a:t>–200 млн. руб.</a:t>
            </a:r>
            <a:r>
              <a:rPr lang="ru-RU" sz="2200" b="1" dirty="0">
                <a:solidFill>
                  <a:srgbClr val="9C67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7F7F7F"/>
                </a:solidFill>
                <a:latin typeface="ArialMT"/>
              </a:rPr>
              <a:t>на срок </a:t>
            </a:r>
            <a:r>
              <a:rPr lang="ru-RU" sz="2200" b="1" dirty="0">
                <a:solidFill>
                  <a:srgbClr val="9C674E"/>
                </a:solidFill>
                <a:latin typeface="Arial-BoldMT"/>
              </a:rPr>
              <a:t>до 84 </a:t>
            </a:r>
            <a:r>
              <a:rPr lang="ru-RU" sz="2200" b="1" dirty="0" err="1">
                <a:solidFill>
                  <a:srgbClr val="9C674E"/>
                </a:solidFill>
                <a:latin typeface="Arial-BoldMT"/>
              </a:rPr>
              <a:t>мес</a:t>
            </a:r>
            <a:r>
              <a:rPr lang="ru-RU" sz="2200" b="1" dirty="0">
                <a:solidFill>
                  <a:srgbClr val="9C674E"/>
                </a:solidFill>
                <a:latin typeface="Arial-BoldMT"/>
              </a:rPr>
              <a:t> 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85727" y="3453523"/>
            <a:ext cx="8280919" cy="292387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Новое, ранее не использованное или не введенное в эксплуатацию оборудование 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MT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ArialMT"/>
              </a:rPr>
            </a:br>
            <a:r>
              <a:rPr lang="ru-RU" sz="1400" dirty="0">
                <a:solidFill>
                  <a:srgbClr val="000000"/>
                </a:solidFill>
                <a:latin typeface="ArialMT"/>
              </a:rPr>
              <a:t>               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Промышленное оборудование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         Оборудование в сфере переработки и хранения с/х продукции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Высокотехнологичное и инновационное оборудование </a:t>
            </a:r>
          </a:p>
          <a:p>
            <a:endParaRPr lang="ru-RU" sz="1600" dirty="0">
              <a:solidFill>
                <a:srgbClr val="000000"/>
              </a:solidFill>
              <a:latin typeface="ArialMT"/>
            </a:endParaRPr>
          </a:p>
          <a:p>
            <a:r>
              <a:rPr lang="ru-RU" dirty="0"/>
              <a:t>                               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для оптовой и розничной торговли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Легковые, пассажирские, грузовые, 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самоходные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транспортные средства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Водные и воздушные суда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88051" y="3510305"/>
            <a:ext cx="3643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91544" y="2617167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C674E"/>
                </a:solidFill>
                <a:latin typeface="Arial-BoldMT"/>
              </a:rPr>
              <a:t>ЦЕЛЕВЫЕ</a:t>
            </a:r>
            <a:br>
              <a:rPr lang="ru-RU" b="1" dirty="0">
                <a:solidFill>
                  <a:srgbClr val="9C674E"/>
                </a:solidFill>
                <a:latin typeface="Arial-BoldMT"/>
              </a:rPr>
            </a:br>
            <a:r>
              <a:rPr lang="ru-RU" b="1" dirty="0">
                <a:solidFill>
                  <a:srgbClr val="9C674E"/>
                </a:solidFill>
                <a:latin typeface="Arial-BoldMT"/>
              </a:rPr>
              <a:t>ЛИЗИНГОПОЛУЧАТЕЛИ: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09955" y="3263499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03913" y="2526006"/>
            <a:ext cx="51845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ArialMT"/>
              </a:rPr>
              <a:t>  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ArialMT"/>
              </a:rPr>
              <a:t>Субъекты ИМП</a:t>
            </a:r>
          </a:p>
          <a:p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Wingdings-Regular"/>
              </a:rPr>
              <a:t>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ArialMT"/>
              </a:rPr>
              <a:t>среднесписочная численность – до 100 чел.</a:t>
            </a:r>
            <a:br>
              <a:rPr lang="ru-RU" sz="1600" dirty="0">
                <a:solidFill>
                  <a:schemeClr val="bg1">
                    <a:lumMod val="65000"/>
                  </a:schemeClr>
                </a:solidFill>
                <a:latin typeface="ArialMT"/>
              </a:rPr>
            </a:b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Wingdings-Regular"/>
              </a:rPr>
              <a:t>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ArialMT"/>
              </a:rPr>
              <a:t>годовой доход – не более 800 млн. руб.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4016852"/>
            <a:ext cx="960000" cy="7200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712" y="520525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8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649" y="1339499"/>
            <a:ext cx="7886700" cy="36004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ПРОДУКТА ЛИЗИНГА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2152649" y="1546488"/>
          <a:ext cx="7886700" cy="3442009"/>
        </p:xfrm>
        <a:graphic>
          <a:graphicData uri="http://schemas.openxmlformats.org/drawingml/2006/table">
            <a:tbl>
              <a:tblPr/>
              <a:tblGrid>
                <a:gridCol w="2359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27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5263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Процентная ставка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 годовых – для российского оборудования</a:t>
                      </a:r>
                      <a:b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годовых – для иностранного оборудования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69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финансирования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200 млн. рублей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69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Авансовый платеж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суммы лизинга, 0% при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поручительстве РГО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003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лизинга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84 месяцев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618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 платежей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равномерный (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аннуитетный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/ убывающий / сезонный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369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Периодичность платежей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Балансодержатель 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лизингополучатель / лизингодатель (по согласованию)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3926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9C67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обязательное условие – наличие поручительства физических лиц, владеющих долями/акциями/паями субъекта ИМП.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 привлечение дополнительного залога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637" marR="52637" marT="26319" marB="2631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52649" y="5085184"/>
            <a:ext cx="7886700" cy="1490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«Региональная лизинговая  компания Ярославской области»</a:t>
            </a:r>
            <a:b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150054, г. Ярославль, ул. Свердлова д. 25Д (3 этаж)</a:t>
            </a:r>
            <a:b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(4852) 59-44-78</a:t>
            </a:r>
            <a:b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е-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info@rlc76.ru </a:t>
            </a:r>
            <a:b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9" y="163487"/>
            <a:ext cx="590740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0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90" y="2111991"/>
            <a:ext cx="3537786" cy="3055232"/>
          </a:xfrm>
        </p:spPr>
        <p:txBody>
          <a:bodyPr numCol="1"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«КОМПЛЕКТУЮЩИЕ ИЗДЕЛИЯ»</a:t>
            </a:r>
            <a:br>
              <a:rPr lang="ru-RU" sz="4800" b="1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rgbClr val="001D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СУММА: </a:t>
            </a: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20–100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solidFill>
                <a:srgbClr val="001D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ЗАЙМА: до </a:t>
            </a: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мес.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solidFill>
                <a:srgbClr val="001D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ПРОЕКТА: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solidFill>
                <a:srgbClr val="001D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ПРОЦЕНТНАЯ СТАВКА: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1 %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первые 3 года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оставшийся срок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solidFill>
                <a:srgbClr val="001D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СОФИНАНСИРОВАНИЕ: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E5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20 % </a:t>
            </a: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проекта,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т.ч. за счет собственных средств,</a:t>
            </a:r>
            <a:b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частных инвесторов, банков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30190"/>
            <a:ext cx="4540870" cy="72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-22620"/>
            <a:ext cx="1080000" cy="1080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919536" y="1057380"/>
            <a:ext cx="799276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04818" y="1146089"/>
            <a:ext cx="10398462" cy="3202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D72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ЗАЙМЫ РЕГИОНАЛЬНОГО ФОНДА РАЗВИТИЯ ПРОМЫШЛЕННОСТИ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8740" y="1463619"/>
            <a:ext cx="10946920" cy="566571"/>
          </a:xfrm>
          <a:prstGeom prst="rect">
            <a:avLst/>
          </a:prstGeom>
          <a:solidFill>
            <a:srgbClr val="FF0000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ПРЕДОСТАВЛЯЕТСЯ В СООТНОШЕНИИ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федеральные средства на 30% средства регионов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04048" y="5426467"/>
            <a:ext cx="2736304" cy="1008112"/>
          </a:xfrm>
          <a:prstGeom prst="rect">
            <a:avLst/>
          </a:prstGeom>
          <a:solidFill>
            <a:srgbClr val="D72D0B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D72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предназначена для проектов, направленных на импортозамещение, внедрение наилучших доступных технологий,  экспорт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8740" y="5257331"/>
            <a:ext cx="3822960" cy="1473734"/>
          </a:xfrm>
          <a:prstGeom prst="rect">
            <a:avLst/>
          </a:prstGeom>
          <a:solidFill>
            <a:srgbClr val="D72D0B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D72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предназначена для проектов, направленных на организацию и/или модернизацию производства комплектующих изделий, применяемых в составе промышленной продукции, перечисленной в приложении к постановлению Правительства РФ от 17 июля 2015 г. № 719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107874" y="1779456"/>
            <a:ext cx="3537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ПРОИЗВОДИТЕЛЬНОСТИ ТРУДА»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СУММА :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20–100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млн. руб.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СРОК ЗАЙМА: до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мес.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ОБЩИЙ БЮДЖЕТ ПРОЕКТА: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ПРОЦЕНТНАЯ СТАВКА: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20 %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бюджета проекта,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за счет собственных средств, средств частных инвесторов, банков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412656" y="5426467"/>
            <a:ext cx="2736304" cy="1008112"/>
          </a:xfrm>
          <a:prstGeom prst="rect">
            <a:avLst/>
          </a:prstGeom>
          <a:solidFill>
            <a:srgbClr val="D72D0B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D72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предназначена для проектов, направленных на повышение производительности труда в рамках Национального проекта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1A6560-AE65-4F03-92FF-9F662F8B7926}"/>
              </a:ext>
            </a:extLst>
          </p:cNvPr>
          <p:cNvSpPr txBox="1"/>
          <p:nvPr/>
        </p:nvSpPr>
        <p:spPr>
          <a:xfrm>
            <a:off x="4597113" y="2084493"/>
            <a:ext cx="353778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ru-RU" sz="1200" b="1" dirty="0">
                <a:solidFill>
                  <a:srgbClr val="001D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«ПРОЕКТЫ РАЗВИТИЯ»  </a:t>
            </a: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СУММА :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20–100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млн руб.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СРОК ЗАЙМА: до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мес.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ОБЩИЙ БЮДЖЕТ ПРОЕКТА: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млн руб.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ПРОЦЕНТНАЯ СТАВКА: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первые 3 года при банковской гарантии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при других видах обеспечения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СОФИНАНСИРОВАНИЕ: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50 %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бюджета проекта, в т.ч. за счет собственных средств /средств акционера             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15 %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суммы займа</a:t>
            </a:r>
          </a:p>
        </p:txBody>
      </p:sp>
    </p:spTree>
    <p:extLst>
      <p:ext uri="{BB962C8B-B14F-4D97-AF65-F5344CB8AC3E}">
        <p14:creationId xmlns:p14="http://schemas.microsoft.com/office/powerpoint/2010/main" val="391603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827</Words>
  <Application>Microsoft Office PowerPoint</Application>
  <PresentationFormat>Произвольный</PresentationFormat>
  <Paragraphs>151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МИКРОЗАЙМЫ   (основные условия в период действия режима повышенной готовности)</vt:lpstr>
      <vt:lpstr>МИКРОЗАЙМ «СВОЕ ДЕЛО» - ПРОЕКТ </vt:lpstr>
      <vt:lpstr>Основные параметры  Программы льготного кредитования МСП  </vt:lpstr>
      <vt:lpstr>Презентация PowerPoint</vt:lpstr>
      <vt:lpstr>Презентация PowerPoint</vt:lpstr>
      <vt:lpstr>ПАРАМЕТРЫ ПРОДУКТА ЛИЗИНГА </vt:lpstr>
      <vt:lpstr>ЗАЙМЫ РЕГИОНАЛЬНОГО ФОНДА РАЗВИТИЯ ПРОМЫШЛЕННОСТИ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МИКРОЗАЙМЫ   (основные условия в период режима повышенной готовности)</dc:title>
  <dc:creator>Елена С. Тренина</dc:creator>
  <cp:lastModifiedBy>Сиганова Елена Вячеславовна</cp:lastModifiedBy>
  <cp:revision>16</cp:revision>
  <dcterms:created xsi:type="dcterms:W3CDTF">2021-01-20T13:54:05Z</dcterms:created>
  <dcterms:modified xsi:type="dcterms:W3CDTF">2021-02-11T07:49:26Z</dcterms:modified>
</cp:coreProperties>
</file>